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22" r:id="rId2"/>
    <p:sldId id="423" r:id="rId3"/>
    <p:sldId id="424" r:id="rId4"/>
    <p:sldId id="426" r:id="rId5"/>
    <p:sldId id="427" r:id="rId6"/>
    <p:sldId id="429" r:id="rId7"/>
    <p:sldId id="431" r:id="rId8"/>
    <p:sldId id="432" r:id="rId9"/>
    <p:sldId id="433" r:id="rId10"/>
    <p:sldId id="434" r:id="rId11"/>
    <p:sldId id="435" r:id="rId12"/>
    <p:sldId id="436" r:id="rId13"/>
    <p:sldId id="438" r:id="rId14"/>
    <p:sldId id="439" r:id="rId15"/>
    <p:sldId id="443" r:id="rId16"/>
    <p:sldId id="557" r:id="rId17"/>
    <p:sldId id="540" r:id="rId18"/>
    <p:sldId id="558" r:id="rId19"/>
    <p:sldId id="559" r:id="rId20"/>
    <p:sldId id="560" r:id="rId21"/>
    <p:sldId id="561" r:id="rId22"/>
    <p:sldId id="562" r:id="rId23"/>
    <p:sldId id="563" r:id="rId24"/>
    <p:sldId id="564" r:id="rId25"/>
    <p:sldId id="565" r:id="rId26"/>
    <p:sldId id="566" r:id="rId27"/>
    <p:sldId id="567" r:id="rId28"/>
    <p:sldId id="568" r:id="rId29"/>
    <p:sldId id="570" r:id="rId30"/>
    <p:sldId id="571" r:id="rId31"/>
    <p:sldId id="572" r:id="rId32"/>
    <p:sldId id="573" r:id="rId33"/>
    <p:sldId id="574" r:id="rId34"/>
  </p:sldIdLst>
  <p:sldSz cx="9144000" cy="6858000" type="screen4x3"/>
  <p:notesSz cx="7010400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F3420B"/>
    <a:srgbClr val="1600B6"/>
    <a:srgbClr val="CCCCFF"/>
    <a:srgbClr val="B50069"/>
    <a:srgbClr val="EAEC5E"/>
    <a:srgbClr val="114F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1" autoAdjust="0"/>
    <p:restoredTop sz="99278" autoAdjust="0"/>
  </p:normalViewPr>
  <p:slideViewPr>
    <p:cSldViewPr>
      <p:cViewPr>
        <p:scale>
          <a:sx n="70" d="100"/>
          <a:sy n="70" d="100"/>
        </p:scale>
        <p:origin x="-1080" y="-108"/>
      </p:cViewPr>
      <p:guideLst>
        <p:guide orient="horz" pos="219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notesViewPr>
    <p:cSldViewPr>
      <p:cViewPr varScale="1">
        <p:scale>
          <a:sx n="73" d="100"/>
          <a:sy n="73" d="100"/>
        </p:scale>
        <p:origin x="-2706" y="-102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2" Type="http://schemas.openxmlformats.org/officeDocument/2006/relationships/slide" Target="slides/slide31.xml"/><Relationship Id="rId1" Type="http://schemas.openxmlformats.org/officeDocument/2006/relationships/slide" Target="slides/slide30.xml"/><Relationship Id="rId4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0088"/>
            <a:ext cx="4598988" cy="3449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35038" y="4389438"/>
            <a:ext cx="5140325" cy="426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57" tIns="45123" rIns="91857" bIns="45123">
            <a:spAutoFit/>
          </a:bodyPr>
          <a:lstStyle/>
          <a:p>
            <a:pPr algn="l" defTabSz="928688">
              <a:defRPr/>
            </a:pP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Class Notes: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734" y="8773356"/>
            <a:ext cx="3038145" cy="461193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A68E049B-863D-4A53-8F8C-22BD302DB046}" type="slidenum">
              <a:rPr lang="en-US"/>
              <a:pPr/>
              <a:t>18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45" y="4387442"/>
            <a:ext cx="5607711" cy="4155317"/>
          </a:xfrm>
          <a:prstGeom prst="rect">
            <a:avLst/>
          </a:prstGeom>
        </p:spPr>
        <p:txBody>
          <a:bodyPr lIns="87810" tIns="43905" rIns="87810" bIns="4390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74888"/>
            <a:ext cx="7772400" cy="39401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74888"/>
            <a:ext cx="3810000" cy="394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74888"/>
            <a:ext cx="3810000" cy="394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74888"/>
            <a:ext cx="7772400" cy="394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523163" y="6364288"/>
            <a:ext cx="1157369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1200" b="1" i="1" dirty="0">
                <a:solidFill>
                  <a:schemeClr val="tx1"/>
                </a:solidFill>
              </a:rPr>
              <a:t>Principles-</a:t>
            </a:r>
            <a:fld id="{1D0CC956-671A-4661-92E8-85A9256A3A6B}" type="slidenum">
              <a:rPr lang="en-US" sz="1200" b="1" i="1">
                <a:solidFill>
                  <a:schemeClr val="tx1"/>
                </a:solidFill>
              </a:rPr>
              <a:pPr algn="l">
                <a:spcBef>
                  <a:spcPct val="0"/>
                </a:spcBef>
                <a:defRPr/>
              </a:pPr>
              <a:t>‹#›</a:t>
            </a:fld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6370638"/>
            <a:ext cx="8559800" cy="0"/>
          </a:xfrm>
          <a:prstGeom prst="line">
            <a:avLst/>
          </a:prstGeom>
          <a:noFill/>
          <a:ln w="50800">
            <a:solidFill>
              <a:srgbClr val="B5006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ransition spd="med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burningchrome.com/mt/stan/icons/Philosophy.pn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Testing Levels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74888"/>
            <a:ext cx="6934200" cy="3940175"/>
          </a:xfrm>
          <a:noFill/>
        </p:spPr>
        <p:txBody>
          <a:bodyPr/>
          <a:lstStyle/>
          <a:p>
            <a:r>
              <a:rPr lang="en-US" dirty="0" smtClean="0"/>
              <a:t>Unit (Module) Testing</a:t>
            </a:r>
          </a:p>
          <a:p>
            <a:r>
              <a:rPr lang="en-US" dirty="0" smtClean="0"/>
              <a:t>Module Integration Testing</a:t>
            </a:r>
          </a:p>
          <a:p>
            <a:r>
              <a:rPr lang="en-US" dirty="0" smtClean="0"/>
              <a:t>Build Acceptance (Smoke) Testing</a:t>
            </a:r>
          </a:p>
          <a:p>
            <a:r>
              <a:rPr lang="en-US" dirty="0" smtClean="0"/>
              <a:t>System (Certification, QA) Testing</a:t>
            </a:r>
          </a:p>
          <a:p>
            <a:r>
              <a:rPr lang="en-US" dirty="0" smtClean="0"/>
              <a:t>Alpha Testing</a:t>
            </a:r>
          </a:p>
          <a:p>
            <a:r>
              <a:rPr lang="en-US" dirty="0" smtClean="0"/>
              <a:t>User Acceptance Testing/Beta Testing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677108" cy="35692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3200" dirty="0" smtClean="0"/>
              <a:t>Regression Testing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61101" y="6400800"/>
            <a:ext cx="11208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Summary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Some “Performance Testing” Definitions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3833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Duration Testing</a:t>
            </a:r>
            <a:r>
              <a:rPr lang="en-US" sz="2400" dirty="0" smtClean="0"/>
              <a:t>: places a load on system for an extended time looking for degradation of service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Hot Spot Test</a:t>
            </a:r>
            <a:r>
              <a:rPr lang="en-US" sz="2400" dirty="0" smtClean="0"/>
              <a:t>: stressing a particular sub-system looking for a weak point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Spike (Bounce) Test</a:t>
            </a:r>
            <a:r>
              <a:rPr lang="en-US" sz="2400" dirty="0" smtClean="0"/>
              <a:t>: injecting a very high load for a short time to see how system handles a sudden increase in load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Breakpoint Test</a:t>
            </a:r>
            <a:r>
              <a:rPr lang="en-US" sz="2400" dirty="0" smtClean="0"/>
              <a:t>: increase load up to breaking point to determine the break-down characteristics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Rendezvous Test</a:t>
            </a:r>
            <a:r>
              <a:rPr lang="en-US" sz="2400" dirty="0" smtClean="0"/>
              <a:t>: spike testing where many of the same event occur simultaneously (i.e. everyone logging into email at the same time.)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User Documentation/Help Screens Testing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892300"/>
            <a:ext cx="7772400" cy="4114800"/>
          </a:xfrm>
        </p:spPr>
        <p:txBody>
          <a:bodyPr/>
          <a:lstStyle/>
          <a:p>
            <a:r>
              <a:rPr lang="en-US" dirty="0" smtClean="0"/>
              <a:t>Purpose: Make sure all instructions in user documentations and help screens are consistent with the way the system functions.</a:t>
            </a:r>
          </a:p>
          <a:p>
            <a:r>
              <a:rPr lang="en-US" dirty="0" smtClean="0"/>
              <a:t>What to test?</a:t>
            </a:r>
          </a:p>
          <a:p>
            <a:pPr marL="692150" lvl="1" indent="-347663"/>
            <a:r>
              <a:rPr lang="en-US" dirty="0" smtClean="0"/>
              <a:t>Help files </a:t>
            </a:r>
          </a:p>
          <a:p>
            <a:pPr marL="692150" lvl="1" indent="-347663"/>
            <a:r>
              <a:rPr lang="en-US" dirty="0" smtClean="0"/>
              <a:t>User manuals</a:t>
            </a:r>
          </a:p>
          <a:p>
            <a:pPr marL="692150" lvl="1" indent="-347663"/>
            <a:r>
              <a:rPr lang="en-US" dirty="0" smtClean="0"/>
              <a:t>Installation docs</a:t>
            </a:r>
          </a:p>
          <a:p>
            <a:pPr marL="692150" lvl="1" indent="-347663"/>
            <a:r>
              <a:rPr lang="en-US" dirty="0" smtClean="0"/>
              <a:t>Support docs</a:t>
            </a:r>
          </a:p>
          <a:p>
            <a:pPr marL="692150" lvl="1" indent="-347663"/>
            <a:r>
              <a:rPr lang="en-US" dirty="0" smtClean="0"/>
              <a:t>Rollout plans</a:t>
            </a:r>
            <a:endParaRPr lang="en-US" sz="59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Testing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614488"/>
            <a:ext cx="7772400" cy="3940175"/>
          </a:xfrm>
        </p:spPr>
        <p:txBody>
          <a:bodyPr/>
          <a:lstStyle/>
          <a:p>
            <a:r>
              <a:rPr lang="en-US" sz="2400" dirty="0" smtClean="0"/>
              <a:t>Purpose: Make sure the user interface follows certain guidelines that make the application easy to use by users. May include getting real users involved</a:t>
            </a:r>
          </a:p>
          <a:p>
            <a:pPr lvl="1"/>
            <a:r>
              <a:rPr lang="en-US" sz="2000" dirty="0" smtClean="0"/>
              <a:t>Ease of accessibility (get to needed area)</a:t>
            </a:r>
          </a:p>
          <a:p>
            <a:pPr lvl="1"/>
            <a:r>
              <a:rPr lang="en-US" sz="2000" dirty="0" smtClean="0"/>
              <a:t>System responsiveness (time lag)</a:t>
            </a:r>
          </a:p>
          <a:p>
            <a:pPr lvl="1"/>
            <a:r>
              <a:rPr lang="en-US" sz="2000" dirty="0" smtClean="0"/>
              <a:t>Efficiency (minimum effort needed)</a:t>
            </a:r>
          </a:p>
          <a:p>
            <a:pPr lvl="1"/>
            <a:r>
              <a:rPr lang="en-US" sz="2000" dirty="0" smtClean="0"/>
              <a:t>Understandability</a:t>
            </a:r>
          </a:p>
          <a:p>
            <a:r>
              <a:rPr lang="en-US" sz="2400" dirty="0" smtClean="0"/>
              <a:t>May be unscripted (ask user to perform task and let them figure it out)</a:t>
            </a:r>
          </a:p>
          <a:p>
            <a:r>
              <a:rPr lang="en-US" sz="2400" dirty="0" smtClean="0"/>
              <a:t>Best of guided by a checklist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An Example A Usability Checklist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766888"/>
            <a:ext cx="77724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1. Simple and natural dialogue</a:t>
            </a:r>
          </a:p>
          <a:p>
            <a:pPr>
              <a:buFontTx/>
              <a:buNone/>
            </a:pPr>
            <a:r>
              <a:rPr lang="en-US" sz="2400" dirty="0" smtClean="0"/>
              <a:t>2. Speaks the user’s language</a:t>
            </a:r>
          </a:p>
          <a:p>
            <a:pPr>
              <a:buFontTx/>
              <a:buNone/>
            </a:pPr>
            <a:r>
              <a:rPr lang="en-US" sz="2400" dirty="0" smtClean="0"/>
              <a:t>3. Minimizes user memory load</a:t>
            </a:r>
          </a:p>
          <a:p>
            <a:pPr>
              <a:buFontTx/>
              <a:buNone/>
            </a:pPr>
            <a:r>
              <a:rPr lang="en-US" sz="2400" dirty="0" smtClean="0"/>
              <a:t>4. Consistent</a:t>
            </a:r>
          </a:p>
          <a:p>
            <a:pPr>
              <a:buFontTx/>
              <a:buNone/>
            </a:pPr>
            <a:r>
              <a:rPr lang="en-US" sz="2400" dirty="0" smtClean="0"/>
              <a:t>5. Provides feedback</a:t>
            </a:r>
          </a:p>
          <a:p>
            <a:pPr>
              <a:buFontTx/>
              <a:buNone/>
            </a:pPr>
            <a:r>
              <a:rPr lang="en-US" sz="2400" dirty="0" smtClean="0"/>
              <a:t>6. Provides clearly marked exits</a:t>
            </a:r>
          </a:p>
          <a:p>
            <a:pPr>
              <a:buFontTx/>
              <a:buNone/>
            </a:pPr>
            <a:r>
              <a:rPr lang="en-US" sz="2400" dirty="0" smtClean="0"/>
              <a:t>7. Provides shortcuts</a:t>
            </a:r>
          </a:p>
          <a:p>
            <a:pPr>
              <a:buFontTx/>
              <a:buNone/>
            </a:pPr>
            <a:r>
              <a:rPr lang="en-US" sz="2400" dirty="0" smtClean="0"/>
              <a:t>8. Provides clear error messages</a:t>
            </a:r>
          </a:p>
          <a:p>
            <a:pPr>
              <a:buFontTx/>
              <a:buNone/>
            </a:pPr>
            <a:r>
              <a:rPr lang="en-US" sz="2400" dirty="0" smtClean="0"/>
              <a:t>9. Prevents user errors </a:t>
            </a:r>
          </a:p>
          <a:p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Testing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90688"/>
            <a:ext cx="7772400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Purpose:</a:t>
            </a:r>
            <a:r>
              <a:rPr lang="en-US" sz="2000" dirty="0" smtClean="0"/>
              <a:t> Make sure the UI works correctly and adheres to standards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Test the initial state of every window and menu system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Cursor position on every window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Enable/Disable states of controls and menu items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Test all changes in the enable/disable state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Test the tabbing sequence for each window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Test cross-application navigation while different types of windows are open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Test for Undo, Redo, Drag and Drop, etc.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Internationalization testing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Test all navigation lines on the navigation diagram  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Technique:</a:t>
            </a:r>
            <a:r>
              <a:rPr lang="en-US" sz="2000" dirty="0" smtClean="0"/>
              <a:t> Use a UI Navigation Diagram/Matrix to represent the flow between different screens and menu items.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When Do We Do UI Testing?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majority of UI testing must be performed before systems testing</a:t>
            </a:r>
          </a:p>
          <a:p>
            <a:r>
              <a:rPr lang="en-US" dirty="0" smtClean="0"/>
              <a:t>More aspects of UI testing will be exercised during systems testing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Alpha Testing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966913"/>
            <a:ext cx="7772400" cy="41148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Customers and end-users run the software in a supervised in-house environment.</a:t>
            </a:r>
          </a:p>
          <a:p>
            <a:r>
              <a:rPr lang="en-US" sz="2400" dirty="0" smtClean="0"/>
              <a:t>Focus is typically on usability issues</a:t>
            </a:r>
          </a:p>
        </p:txBody>
      </p:sp>
      <p:pic>
        <p:nvPicPr>
          <p:cNvPr id="100354" name="Picture 2" descr="http://mixtt.files.wordpress.com/2008/06/alph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124200"/>
            <a:ext cx="3200400" cy="3200400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User Acceptance Testing/Beta Testing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966913"/>
            <a:ext cx="7772400" cy="4114800"/>
          </a:xfrm>
        </p:spPr>
        <p:txBody>
          <a:bodyPr/>
          <a:lstStyle/>
          <a:p>
            <a:r>
              <a:rPr lang="en-US" sz="2400" dirty="0" smtClean="0"/>
              <a:t>A user-version of system-testing</a:t>
            </a:r>
          </a:p>
          <a:p>
            <a:r>
              <a:rPr lang="en-US" sz="2400" dirty="0" smtClean="0"/>
              <a:t>Customers and end-users run the software in a “production-like” environment.</a:t>
            </a:r>
          </a:p>
          <a:p>
            <a:r>
              <a:rPr lang="en-US" sz="2400" dirty="0" smtClean="0"/>
              <a:t>Maybe performed by a dedicated user level test team.</a:t>
            </a:r>
          </a:p>
          <a:p>
            <a:r>
              <a:rPr lang="en-US" sz="2400" dirty="0" smtClean="0"/>
              <a:t>Acceptance test criteria may be part of a contract</a:t>
            </a:r>
          </a:p>
          <a:p>
            <a:r>
              <a:rPr lang="en-US" sz="2400" dirty="0" smtClean="0"/>
              <a:t>Beta testing is the form of UAT used for publically sold commercial software</a:t>
            </a:r>
          </a:p>
          <a:p>
            <a:r>
              <a:rPr lang="en-US" sz="2400" dirty="0" smtClean="0"/>
              <a:t>Different models depending on the level of involvement of the system test team.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How a Code Coverage Tool can Help System Testers Identify and Reduce Risk </a:t>
            </a:r>
            <a:endParaRPr 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                      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038600" y="4648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i="1"/>
              <a:t>Timothy D. Korson</a:t>
            </a:r>
          </a:p>
          <a:p>
            <a:pPr algn="l"/>
            <a:r>
              <a:rPr lang="en-US" i="1"/>
              <a:t>tim_korson@IIST.org</a:t>
            </a:r>
          </a:p>
          <a:p>
            <a:pPr algn="l"/>
            <a:r>
              <a:rPr lang="en-US" i="1"/>
              <a:t>Senior Instructor, IIST</a:t>
            </a:r>
          </a:p>
        </p:txBody>
      </p:sp>
      <p:pic>
        <p:nvPicPr>
          <p:cNvPr id="5125" name="Picture 5" descr="How The Oracle Database Processes SQL Statemen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895600"/>
            <a:ext cx="2643188" cy="3200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socialaffairsunit.org.uk/blog/archives/john%20adams%20-%20risk%20typ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976024"/>
            <a:ext cx="5191125" cy="42152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and Reduce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kinds of Risks</a:t>
            </a:r>
          </a:p>
          <a:p>
            <a:pPr lvl="1"/>
            <a:r>
              <a:rPr lang="en-US" dirty="0" smtClean="0"/>
              <a:t>Shipping code</a:t>
            </a:r>
            <a:br>
              <a:rPr lang="en-US" dirty="0" smtClean="0"/>
            </a:br>
            <a:r>
              <a:rPr lang="en-US" dirty="0" smtClean="0"/>
              <a:t>with errors we </a:t>
            </a:r>
            <a:br>
              <a:rPr lang="en-US" dirty="0" smtClean="0"/>
            </a:br>
            <a:r>
              <a:rPr lang="en-US" dirty="0" smtClean="0"/>
              <a:t>should have </a:t>
            </a:r>
            <a:br>
              <a:rPr lang="en-US" dirty="0" smtClean="0"/>
            </a:br>
            <a:r>
              <a:rPr lang="en-US" dirty="0" smtClean="0"/>
              <a:t>found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Unit or Module Testing</a:t>
            </a:r>
            <a:r>
              <a:rPr lang="en-US" sz="2800" b="0" dirty="0" smtClean="0">
                <a:solidFill>
                  <a:schemeClr val="tx1"/>
                </a:solidFill>
              </a:rPr>
              <a:t/>
            </a:r>
            <a:br>
              <a:rPr lang="en-US" sz="2800" b="0" dirty="0" smtClean="0">
                <a:solidFill>
                  <a:schemeClr val="tx1"/>
                </a:solidFill>
              </a:rPr>
            </a:br>
            <a:endParaRPr lang="en-US" sz="2800" b="0" dirty="0" smtClean="0">
              <a:solidFill>
                <a:schemeClr val="tx1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919288"/>
            <a:ext cx="7772400" cy="4114800"/>
          </a:xfrm>
          <a:noFill/>
        </p:spPr>
        <p:txBody>
          <a:bodyPr/>
          <a:lstStyle/>
          <a:p>
            <a:r>
              <a:rPr lang="en-US" sz="2400" dirty="0" smtClean="0"/>
              <a:t>Purpose: Make sure every “unit” works correctly</a:t>
            </a:r>
          </a:p>
          <a:p>
            <a:r>
              <a:rPr lang="en-US" sz="2400" dirty="0" smtClean="0"/>
              <a:t>Performed by developers</a:t>
            </a:r>
          </a:p>
          <a:p>
            <a:r>
              <a:rPr lang="en-US" sz="2400" dirty="0" smtClean="0"/>
              <a:t>Should be well-documented but rarely is</a:t>
            </a:r>
          </a:p>
          <a:p>
            <a:r>
              <a:rPr lang="en-US" sz="2400" dirty="0" smtClean="0"/>
              <a:t>Strategies:</a:t>
            </a:r>
          </a:p>
          <a:p>
            <a:pPr lvl="1"/>
            <a:r>
              <a:rPr lang="en-US" sz="2000" dirty="0" smtClean="0"/>
              <a:t>White box (clear or glass box): developer should walk through the code line by line ensuring it does what is expected.</a:t>
            </a:r>
          </a:p>
          <a:p>
            <a:pPr lvl="1"/>
            <a:r>
              <a:rPr lang="en-US" sz="2000" dirty="0" smtClean="0"/>
              <a:t>Black box: Module or object/class published interface (input and output values, error handling and functionality).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humanvibration.com/EU/images/FACT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244529"/>
            <a:ext cx="2867025" cy="19192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systems are full of code that is not traceable to the requirements!</a:t>
            </a:r>
          </a:p>
          <a:p>
            <a:r>
              <a:rPr lang="en-US" dirty="0" smtClean="0"/>
              <a:t>Test cases derived only from the requirements, leave much of the code untested!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the Code that is Not in the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stuff, including:</a:t>
            </a:r>
          </a:p>
          <a:p>
            <a:pPr lvl="1"/>
            <a:r>
              <a:rPr lang="en-US" dirty="0" smtClean="0"/>
              <a:t>Technology code</a:t>
            </a:r>
          </a:p>
          <a:p>
            <a:pPr lvl="2"/>
            <a:r>
              <a:rPr lang="en-US" dirty="0" smtClean="0"/>
              <a:t>Inter-process communication</a:t>
            </a:r>
          </a:p>
          <a:p>
            <a:pPr lvl="2"/>
            <a:r>
              <a:rPr lang="en-US" dirty="0" smtClean="0"/>
              <a:t>Database Access</a:t>
            </a:r>
          </a:p>
          <a:p>
            <a:pPr lvl="2"/>
            <a:r>
              <a:rPr lang="en-US" dirty="0" smtClean="0"/>
              <a:t>Encryption</a:t>
            </a:r>
          </a:p>
          <a:p>
            <a:pPr lvl="2"/>
            <a:r>
              <a:rPr lang="en-US" dirty="0" smtClean="0"/>
              <a:t>Compression</a:t>
            </a:r>
          </a:p>
          <a:p>
            <a:pPr lvl="2"/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Error Handling</a:t>
            </a:r>
          </a:p>
          <a:p>
            <a:pPr lvl="1"/>
            <a:r>
              <a:rPr lang="en-US" dirty="0" smtClean="0"/>
              <a:t>Undocumented requirements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Optimization</a:t>
            </a:r>
            <a:endParaRPr lang="en-US" dirty="0"/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1066800" y="1828800"/>
            <a:ext cx="7315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number_of_employees &lt; 50 </a:t>
            </a:r>
            <a:b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then insertionsort (employee_file)</a:t>
            </a:r>
          </a:p>
          <a:p>
            <a:pPr algn="l"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If number_of_employees &gt; 50 </a:t>
            </a:r>
            <a:br>
              <a:rPr lang="en-US" sz="28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	then quicksort (employee_file)</a:t>
            </a:r>
          </a:p>
          <a:p>
            <a:pPr algn="l"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568324" name="Text Box 4"/>
          <p:cNvSpPr txBox="1">
            <a:spLocks noChangeArrowheads="1"/>
          </p:cNvSpPr>
          <p:nvPr/>
        </p:nvSpPr>
        <p:spPr bwMode="auto">
          <a:xfrm>
            <a:off x="3810000" y="4800600"/>
            <a:ext cx="480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5456A6"/>
                </a:solidFill>
              </a:rPr>
              <a:t>Cannot know from the requirements</a:t>
            </a:r>
          </a:p>
          <a:p>
            <a:pPr algn="l"/>
            <a:r>
              <a:rPr lang="en-US" b="1" dirty="0">
                <a:solidFill>
                  <a:srgbClr val="5456A6"/>
                </a:solidFill>
              </a:rPr>
              <a:t>that 50 employees is a boundary condition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box testing example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1066800" y="1828800"/>
            <a:ext cx="73152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Prompt (filename)</a:t>
            </a:r>
          </a:p>
          <a:p>
            <a:pPr algn="l"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size(filename) &gt; 10 meg </a:t>
            </a:r>
            <a:b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then filename = compress (filename)</a:t>
            </a:r>
          </a:p>
          <a:p>
            <a:pPr algn="l"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 if</a:t>
            </a:r>
          </a:p>
          <a:p>
            <a:pPr algn="l"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Attach(filename, message)</a:t>
            </a:r>
          </a:p>
          <a:p>
            <a:pPr algn="l"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Send(message)</a:t>
            </a:r>
          </a:p>
          <a:p>
            <a:pPr algn="l" eaLnBrk="0" hangingPunct="0"/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4572000" y="4953000"/>
            <a:ext cx="410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5456A6"/>
                </a:solidFill>
              </a:rPr>
              <a:t>Cannot know from the requirements</a:t>
            </a:r>
          </a:p>
          <a:p>
            <a:pPr algn="l"/>
            <a:r>
              <a:rPr lang="en-US" b="1" dirty="0">
                <a:solidFill>
                  <a:srgbClr val="5456A6"/>
                </a:solidFill>
              </a:rPr>
              <a:t>that 10 meg is a boundary condition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cases derived from the requirements only, often leave over half of the code untested from a system test perspective.</a:t>
            </a:r>
            <a:endParaRPr lang="en-US" dirty="0"/>
          </a:p>
        </p:txBody>
      </p:sp>
      <p:pic>
        <p:nvPicPr>
          <p:cNvPr id="6" name="Picture 5" descr="no excu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733800"/>
            <a:ext cx="2584450" cy="1366838"/>
          </a:xfrm>
          <a:prstGeom prst="rect">
            <a:avLst/>
          </a:prstGeom>
          <a:noFill/>
        </p:spPr>
      </p:pic>
      <p:pic>
        <p:nvPicPr>
          <p:cNvPr id="41986" name="Picture 2" descr="http://www.hcdistrictclerk.com/images/news/CB%20&amp;%20Judge%20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076700"/>
            <a:ext cx="23622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805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At the Primitive Component Level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Require 100% code coverage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As integration proceeds try to keep to 100% until it become infeasible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100% code coverage at the system level for today’s complex distributed systems is nearly impossible, </a:t>
            </a:r>
            <a:r>
              <a:rPr lang="en-US" sz="2600" b="1" dirty="0"/>
              <a:t>however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50% code coverage at the system level is insufficient! But it is common.</a:t>
            </a:r>
          </a:p>
        </p:txBody>
      </p:sp>
      <p:pic>
        <p:nvPicPr>
          <p:cNvPr id="692228" name="Picture 4" descr="100_percent_override-7823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8538" y="0"/>
            <a:ext cx="1795462" cy="13462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a tester, not a programmer!</a:t>
            </a:r>
          </a:p>
          <a:p>
            <a:pPr lvl="1"/>
            <a:r>
              <a:rPr lang="en-US" dirty="0" smtClean="0"/>
              <a:t>They do white box, I do black box</a:t>
            </a:r>
            <a:endParaRPr lang="en-US" dirty="0"/>
          </a:p>
        </p:txBody>
      </p:sp>
      <p:pic>
        <p:nvPicPr>
          <p:cNvPr id="45060" name="Picture 4" descr="http://www.secs.oakland.edu/~li4/pic/hacke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532513"/>
            <a:ext cx="2324100" cy="261111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Code Coverage Tools </a:t>
            </a:r>
            <a:br>
              <a:rPr lang="en-US" sz="3500"/>
            </a:br>
            <a:r>
              <a:rPr lang="en-US" sz="3500"/>
              <a:t>Example Summary Report</a:t>
            </a:r>
          </a:p>
        </p:txBody>
      </p:sp>
      <p:pic>
        <p:nvPicPr>
          <p:cNvPr id="693251" name="Picture 3" descr="code cover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" y="2114550"/>
            <a:ext cx="7734300" cy="2628900"/>
          </a:xfrm>
          <a:prstGeom prst="rect">
            <a:avLst/>
          </a:prstGeom>
          <a:noFill/>
        </p:spPr>
      </p:pic>
      <p:sp>
        <p:nvSpPr>
          <p:cNvPr id="693252" name="Text Box 4"/>
          <p:cNvSpPr txBox="1">
            <a:spLocks noChangeArrowheads="1"/>
          </p:cNvSpPr>
          <p:nvPr/>
        </p:nvSpPr>
        <p:spPr bwMode="auto">
          <a:xfrm>
            <a:off x="6545263" y="5607050"/>
            <a:ext cx="201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Stencil" pitchFamily="82" charset="0"/>
              </a:rPr>
              <a:t>Cobertura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4375"/>
          </a:xfrm>
        </p:spPr>
        <p:txBody>
          <a:bodyPr/>
          <a:lstStyle/>
          <a:p>
            <a:r>
              <a:rPr lang="en-US" sz="2000"/>
              <a:t>Code Coverage Tools – Sample Detail Screen</a:t>
            </a:r>
          </a:p>
        </p:txBody>
      </p:sp>
      <p:pic>
        <p:nvPicPr>
          <p:cNvPr id="694275" name="Picture 3" descr="coverage-01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1438" y="1152525"/>
            <a:ext cx="4032250" cy="5062538"/>
          </a:xfrm>
          <a:prstGeom prst="rect">
            <a:avLst/>
          </a:prstGeom>
          <a:noFill/>
        </p:spPr>
      </p:pic>
      <p:sp>
        <p:nvSpPr>
          <p:cNvPr id="694276" name="Text Box 4"/>
          <p:cNvSpPr txBox="1">
            <a:spLocks noChangeArrowheads="1"/>
          </p:cNvSpPr>
          <p:nvPr/>
        </p:nvSpPr>
        <p:spPr bwMode="auto">
          <a:xfrm>
            <a:off x="6697663" y="5727700"/>
            <a:ext cx="201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Stencil" pitchFamily="82" charset="0"/>
              </a:rPr>
              <a:t>Cobertura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4038600" cy="2057400"/>
          </a:xfrm>
        </p:spPr>
        <p:txBody>
          <a:bodyPr/>
          <a:lstStyle/>
          <a:p>
            <a:r>
              <a:rPr lang="en-US"/>
              <a:t>Unit 4</a:t>
            </a:r>
          </a:p>
        </p:txBody>
      </p:sp>
      <p:sp>
        <p:nvSpPr>
          <p:cNvPr id="1172483" name="Text Box 3"/>
          <p:cNvSpPr txBox="1">
            <a:spLocks noChangeArrowheads="1"/>
          </p:cNvSpPr>
          <p:nvPr/>
        </p:nvSpPr>
        <p:spPr bwMode="auto">
          <a:xfrm>
            <a:off x="533400" y="2895600"/>
            <a:ext cx="80772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Test First Development</a:t>
            </a:r>
            <a:r>
              <a:rPr lang="en-US" sz="4400"/>
              <a:t> </a:t>
            </a:r>
          </a:p>
          <a:p>
            <a:pPr algn="l">
              <a:spcBef>
                <a:spcPct val="50000"/>
              </a:spcBef>
            </a:pPr>
            <a:endParaRPr lang="en-US" sz="4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Module Integration Testing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843088"/>
            <a:ext cx="7772400" cy="4114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Purpose: Make sure modules interact correctly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Performed by developers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Strategies: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Non-incremental Integration (Big-Bang)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Test each module independently then combine and test the whole system.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Incremental Integration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Add modules one at a time then test; no isolated testing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Bottom-up starting at the leaves using drivers only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Top-down starting at the root using stubs only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Each module requires a driver and one or more stubs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A driver simulates the function of the caller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A stub simulates the function of the called module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First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3246438" cy="4114800"/>
          </a:xfrm>
        </p:spPr>
        <p:txBody>
          <a:bodyPr/>
          <a:lstStyle/>
          <a:p>
            <a:r>
              <a:rPr lang="en-US"/>
              <a:t>Many programmers have adopted this approach with near religious zeal</a:t>
            </a:r>
          </a:p>
        </p:txBody>
      </p:sp>
      <p:pic>
        <p:nvPicPr>
          <p:cNvPr id="1173508" name="Picture 4" descr="test driven develop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9075" y="1990725"/>
            <a:ext cx="3340100" cy="4205288"/>
          </a:xfrm>
          <a:prstGeom prst="rect">
            <a:avLst/>
          </a:prstGeom>
          <a:noFill/>
        </p:spPr>
      </p:pic>
      <p:sp>
        <p:nvSpPr>
          <p:cNvPr id="1173509" name="Text Box 5"/>
          <p:cNvSpPr txBox="1">
            <a:spLocks noChangeArrowheads="1"/>
          </p:cNvSpPr>
          <p:nvPr/>
        </p:nvSpPr>
        <p:spPr bwMode="auto">
          <a:xfrm>
            <a:off x="631825" y="4598988"/>
            <a:ext cx="3860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“Test-first design is infectious! Developers swear by it. </a:t>
            </a:r>
          </a:p>
          <a:p>
            <a:pPr algn="l"/>
            <a:r>
              <a:rPr lang="en-US"/>
              <a:t>We have yet to meet a developer who abandons </a:t>
            </a:r>
            <a:br>
              <a:rPr lang="en-US"/>
            </a:br>
            <a:r>
              <a:rPr lang="en-US"/>
              <a:t>test-first design after giving it an honest trial.” </a:t>
            </a:r>
          </a:p>
        </p:txBody>
      </p:sp>
      <p:sp>
        <p:nvSpPr>
          <p:cNvPr id="1173510" name="Text Box 6"/>
          <p:cNvSpPr txBox="1">
            <a:spLocks noChangeArrowheads="1"/>
          </p:cNvSpPr>
          <p:nvPr/>
        </p:nvSpPr>
        <p:spPr bwMode="auto">
          <a:xfrm>
            <a:off x="3103563" y="5276850"/>
            <a:ext cx="1341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Robert C. Martin 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Process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40175"/>
          </a:xfrm>
        </p:spPr>
        <p:txBody>
          <a:bodyPr/>
          <a:lstStyle/>
          <a:p>
            <a:r>
              <a:rPr lang="en-US" dirty="0"/>
              <a:t>Write a test that specifies a tiny bit of functionality </a:t>
            </a:r>
          </a:p>
          <a:p>
            <a:r>
              <a:rPr lang="en-US" dirty="0"/>
              <a:t>Compile the test and watch it fail (you haven't built the functionality yet!) </a:t>
            </a:r>
          </a:p>
          <a:p>
            <a:r>
              <a:rPr lang="en-US" dirty="0"/>
              <a:t>Write only the code necessary to make the test pass </a:t>
            </a:r>
          </a:p>
          <a:p>
            <a:r>
              <a:rPr lang="en-US" dirty="0"/>
              <a:t>Refactor the code, ensuring that it has the simplest design possible for the functionality built to date </a:t>
            </a:r>
          </a:p>
          <a:p>
            <a:r>
              <a:rPr lang="en-US" dirty="0"/>
              <a:t>Repeat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Philosophy</a:t>
            </a:r>
          </a:p>
        </p:txBody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4416425" cy="4114800"/>
          </a:xfrm>
        </p:spPr>
        <p:txBody>
          <a:bodyPr/>
          <a:lstStyle/>
          <a:p>
            <a:r>
              <a:rPr lang="en-US"/>
              <a:t>Tests come first </a:t>
            </a:r>
          </a:p>
          <a:p>
            <a:endParaRPr lang="en-US"/>
          </a:p>
          <a:p>
            <a:r>
              <a:rPr lang="en-US"/>
              <a:t>Test everything </a:t>
            </a:r>
          </a:p>
          <a:p>
            <a:endParaRPr lang="en-US"/>
          </a:p>
          <a:p>
            <a:r>
              <a:rPr lang="en-US"/>
              <a:t>All unit tests run at 100% all the time </a:t>
            </a:r>
          </a:p>
        </p:txBody>
      </p:sp>
      <p:pic>
        <p:nvPicPr>
          <p:cNvPr id="1175556" name="Picture 4" descr="Philosoph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7625" y="2859088"/>
            <a:ext cx="2178050" cy="33147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</a:t>
            </a:r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Code is written so that modules are testable in isolation.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Code written without tests in mind is often highly coupled, a big hint that you have a poor object-oriented design. If you have to write tests first, you'll devise ways of minimizing dependencies in your system in order to write your tests. </a:t>
            </a:r>
          </a:p>
          <a:p>
            <a:pPr>
              <a:lnSpc>
                <a:spcPct val="80000"/>
              </a:lnSpc>
            </a:pPr>
            <a:r>
              <a:rPr lang="en-US" sz="1800"/>
              <a:t>The tests act as documentation.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They are the first client of your classes; they show how the developer intended for the class to be used. </a:t>
            </a:r>
          </a:p>
          <a:p>
            <a:pPr>
              <a:lnSpc>
                <a:spcPct val="80000"/>
              </a:lnSpc>
            </a:pPr>
            <a:r>
              <a:rPr lang="en-US" sz="1800"/>
              <a:t>The system has automated tests by definition. </a:t>
            </a:r>
          </a:p>
          <a:p>
            <a:pPr>
              <a:lnSpc>
                <a:spcPct val="80000"/>
              </a:lnSpc>
            </a:pPr>
            <a:r>
              <a:rPr lang="en-US" sz="1800"/>
              <a:t>Measurable progress is paced.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Tiny units of functionality are specified in the tests. Tiny means seconds to a few minutes. The code base progresses forward at a relatively constant rate in terms of the functionality supported. </a:t>
            </a:r>
          </a:p>
          <a:p>
            <a:pPr>
              <a:lnSpc>
                <a:spcPct val="80000"/>
              </a:lnSpc>
            </a:pPr>
            <a:r>
              <a:rPr lang="en-US" sz="1800"/>
              <a:t>Unit testing actually gets done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Once the code is written, the incentive to write tests is reduced. After all it compiles and runs!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Build Acceptance (Smoke) Test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822450"/>
            <a:ext cx="7772400" cy="4114800"/>
          </a:xfrm>
        </p:spPr>
        <p:txBody>
          <a:bodyPr/>
          <a:lstStyle/>
          <a:p>
            <a:r>
              <a:rPr lang="en-US" sz="2400" dirty="0" smtClean="0"/>
              <a:t>Purpose: Make sure build is ready to be tested</a:t>
            </a:r>
          </a:p>
          <a:p>
            <a:r>
              <a:rPr lang="en-US" sz="2400" dirty="0" smtClean="0"/>
              <a:t>Performed by the independent system test team</a:t>
            </a:r>
          </a:p>
          <a:p>
            <a:r>
              <a:rPr lang="en-US" sz="2400" dirty="0" smtClean="0"/>
              <a:t>Strategies:</a:t>
            </a:r>
          </a:p>
          <a:p>
            <a:pPr marL="692150" lvl="1" indent="-347663"/>
            <a:r>
              <a:rPr lang="en-US" sz="2000" dirty="0" smtClean="0"/>
              <a:t>Check a subset of the most important functionality for each module</a:t>
            </a:r>
          </a:p>
          <a:p>
            <a:pPr marL="692150" lvl="1" indent="-347663"/>
            <a:r>
              <a:rPr lang="en-US" sz="2000" dirty="0" smtClean="0"/>
              <a:t>Check all navigations between screens</a:t>
            </a:r>
          </a:p>
          <a:p>
            <a:pPr marL="692150" lvl="1" indent="-347663"/>
            <a:r>
              <a:rPr lang="en-US" sz="2000" dirty="0" smtClean="0"/>
              <a:t>Use small subset of regression tests</a:t>
            </a:r>
          </a:p>
          <a:p>
            <a:r>
              <a:rPr lang="en-US" sz="2400" dirty="0" smtClean="0"/>
              <a:t>Excellent candidate for automation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Systems Testing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1766888"/>
            <a:ext cx="8018462" cy="4114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Purpose: Make sure that the systems meet all functional and quality requirements.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Strategies: Requirement-based testing techniques such as: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Equivalence Classes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Cause and Effect Graphs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Decision Tables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Decision Trees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Use Cases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State Models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These techniques are covered in details in the test design course and the requirement-based testing course.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Pre-requisite: Complete set of detailed functional and quality requirements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Must be performed by an independent testing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Major Areas of Systems Testing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438" y="1830388"/>
            <a:ext cx="7772400" cy="4051300"/>
          </a:xfrm>
          <a:noFill/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Functional Requirement Testing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Performance (Load, Resource Utilization, Stress) Testing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User documentation/Help Screens testing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Usability testing/User Interface testing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Operational Environment (Conformance) Testing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Interoperability (System Integration, End-To-End) Testing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Reliability/Availability/Stability Testing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Survivability (Robustness/Disaster Recovery) testing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Security testing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Safety Testing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dirty="0" smtClean="0"/>
              <a:t>	Other types of testing??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 Testing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Purpose: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800" dirty="0" smtClean="0"/>
              <a:t>Make sure system does what it supposed to do (Positive Testing)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800" dirty="0" smtClean="0"/>
              <a:t>Make sure system does NOT do any thing it is not supposed to do (Negative Testing)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Requires complete, detailed, and unambiguous set of functional requirements.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When an anomaly is found: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800" dirty="0" smtClean="0"/>
              <a:t>Problem may be in system</a:t>
            </a:r>
          </a:p>
          <a:p>
            <a:pPr marL="987425" lvl="2" indent="-293688">
              <a:lnSpc>
                <a:spcPct val="90000"/>
              </a:lnSpc>
            </a:pPr>
            <a:r>
              <a:rPr lang="en-US" sz="1600" dirty="0" smtClean="0"/>
              <a:t>Actual defect in design / code (create bug report)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800" dirty="0" smtClean="0"/>
              <a:t>Problem may be in requirements</a:t>
            </a:r>
          </a:p>
          <a:p>
            <a:pPr marL="987425" lvl="2" indent="-293688">
              <a:lnSpc>
                <a:spcPct val="90000"/>
              </a:lnSpc>
            </a:pPr>
            <a:r>
              <a:rPr lang="en-US" sz="1600" dirty="0" smtClean="0"/>
              <a:t>Misunderstanding of user needs (clarify with developers and/or users)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800" dirty="0" smtClean="0"/>
              <a:t>Problem may be in test or in data!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Testing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8488"/>
            <a:ext cx="7772400" cy="3940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Measures a system’s performance under load.  Includes: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Response time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Load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Stability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Resource utilization (disk space, memory, CPU)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Only possible using specialized tools to simulate load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Very much depends on how good the Use Profile of the system was modeled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Many variations, different terminology, and so much debate between practitioners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en-US" sz="18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Some “Performance Testing” Definitions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952625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 smtClean="0"/>
              <a:t>The following definitions are attributed to Ross Collard</a:t>
            </a:r>
            <a:endParaRPr lang="en-US" sz="2400" b="1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Load Test</a:t>
            </a:r>
            <a:r>
              <a:rPr lang="en-US" sz="2400" dirty="0" smtClean="0"/>
              <a:t>: a measurement of performance under heavy load (peak or worst-case)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Stress Test</a:t>
            </a:r>
            <a:r>
              <a:rPr lang="en-US" sz="2400" dirty="0" smtClean="0"/>
              <a:t>: pushes the load beyond specified or expected limits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Response Time Test</a:t>
            </a:r>
            <a:r>
              <a:rPr lang="en-US" sz="2400" dirty="0" smtClean="0"/>
              <a:t>: measures how long to complete a group of tasks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Throughput Test</a:t>
            </a:r>
            <a:r>
              <a:rPr lang="en-US" sz="2400" dirty="0" smtClean="0"/>
              <a:t>: measure the amount of data through the system under load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Capacity Test</a:t>
            </a:r>
            <a:r>
              <a:rPr lang="en-US" sz="2400" dirty="0" smtClean="0"/>
              <a:t>: measure the ability of a system to support additional workload without degrading performance unacceptably.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e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y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c:\powerpnt\template\bwovrhd\mytemp.ppt</Template>
  <TotalTime>34879</TotalTime>
  <Pages>16</Pages>
  <Words>1608</Words>
  <Application>Microsoft PowerPoint 4.0</Application>
  <PresentationFormat>On-screen Show (4:3)</PresentationFormat>
  <Paragraphs>228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mytemp</vt:lpstr>
      <vt:lpstr>Testing Levels</vt:lpstr>
      <vt:lpstr>Unit or Module Testing </vt:lpstr>
      <vt:lpstr>Module Integration Testing</vt:lpstr>
      <vt:lpstr>Build Acceptance (Smoke) Test</vt:lpstr>
      <vt:lpstr>Systems Testing</vt:lpstr>
      <vt:lpstr>Major Areas of Systems Testing</vt:lpstr>
      <vt:lpstr>Functional Requirement Testing</vt:lpstr>
      <vt:lpstr>Performance Testing</vt:lpstr>
      <vt:lpstr>Some “Performance Testing” Definitions</vt:lpstr>
      <vt:lpstr>Some “Performance Testing” Definitions</vt:lpstr>
      <vt:lpstr>User Documentation/Help Screens Testing</vt:lpstr>
      <vt:lpstr>Usability Testing</vt:lpstr>
      <vt:lpstr>An Example A Usability Checklist </vt:lpstr>
      <vt:lpstr>User Interface Testing</vt:lpstr>
      <vt:lpstr>When Do We Do UI Testing?</vt:lpstr>
      <vt:lpstr>Alpha Testing</vt:lpstr>
      <vt:lpstr>User Acceptance Testing/Beta Testing</vt:lpstr>
      <vt:lpstr>How a Code Coverage Tool can Help System Testers Identify and Reduce Risk </vt:lpstr>
      <vt:lpstr>Identify and Reduce Risk</vt:lpstr>
      <vt:lpstr>Fact</vt:lpstr>
      <vt:lpstr>What is in the Code that is Not in the Requirements?</vt:lpstr>
      <vt:lpstr>Example - Optimization</vt:lpstr>
      <vt:lpstr>White box testing example</vt:lpstr>
      <vt:lpstr>Result</vt:lpstr>
      <vt:lpstr>Recommendations</vt:lpstr>
      <vt:lpstr>How?</vt:lpstr>
      <vt:lpstr>Code Coverage Tools  Example Summary Report</vt:lpstr>
      <vt:lpstr>Code Coverage Tools – Sample Detail Screen</vt:lpstr>
      <vt:lpstr>Unit 4</vt:lpstr>
      <vt:lpstr>Test First</vt:lpstr>
      <vt:lpstr>The Process</vt:lpstr>
      <vt:lpstr>The Philosophy</vt:lpstr>
      <vt:lpstr>Implications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Magdy Hanna</dc:creator>
  <cp:lastModifiedBy>Tim</cp:lastModifiedBy>
  <cp:revision>240</cp:revision>
  <cp:lastPrinted>1999-03-24T19:23:50Z</cp:lastPrinted>
  <dcterms:created xsi:type="dcterms:W3CDTF">1998-07-18T14:36:02Z</dcterms:created>
  <dcterms:modified xsi:type="dcterms:W3CDTF">2009-04-08T19:22:15Z</dcterms:modified>
</cp:coreProperties>
</file>